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Lor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5331D6-4587-4458-BB22-82CE873D8A2C}">
  <a:tblStyle styleId="{CB5331D6-4587-4458-BB22-82CE873D8A2C}" styleName="Table_0">
    <a:wholeTbl>
      <a:tcTxStyle b="off" i="off">
        <a:font>
          <a:latin typeface="Aptos"/>
          <a:ea typeface="Aptos"/>
          <a:cs typeface="Aptos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rgbClr val="FFFFFF"/>
      </a:tcTxStyle>
      <a:tcStyle>
        <a:fill>
          <a:solidFill>
            <a:srgbClr val="156082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rgbClr val="FFFFFF"/>
      </a:tcTxStyle>
      <a:tcStyle>
        <a:fill>
          <a:solidFill>
            <a:srgbClr val="156082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15608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156082"/>
          </a:solidFill>
        </a:fill>
      </a:tcStyle>
    </a:firstRow>
    <a:neCell>
      <a:tcTxStyle/>
    </a:neCell>
    <a:nwCell>
      <a:tcTxStyle/>
    </a:nwCell>
  </a:tblStyle>
  <a:tblStyle styleId="{7632F62F-4CE2-471C-8FDA-2C6607F31F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0A290B-4924-4AA1-8F16-093735775DE3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20" Type="http://schemas.openxmlformats.org/officeDocument/2006/relationships/slide" Target="slides/slide14.xml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Lor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a633cf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a633cf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c24c28d1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c24c28d1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a633cf85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a633cf85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top 30 for each category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a633cf85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a633cf85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a633cf85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a633cf85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rachael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a95d3e35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a95d3e35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a95d3e35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a95d3e35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f4f18ed3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f4f18ed3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a633cf85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a633cf85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Tanishq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a95d3e35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a95d3e35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c1a2830d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c1a2830d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a95d3e3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a95d3e3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24c28d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c24c28d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a633cf85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a633cf85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a95d3e35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a95d3e35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c1a2830d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c1a2830d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ca08633a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ca08633a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ca08633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ca08633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ca08633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ca08633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ca08633a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cca08633a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e8d81df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e8d81df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a633cf85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a633cf85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a633cf85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a633cf85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ca08633ae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ca08633ae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ca08633a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ca08633a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a633cf85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a633cf85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a95d3e35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a95d3e35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a95d3e35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a95d3e35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a95d3e35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a95d3e35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to understand the </a:t>
            </a: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</a:rPr>
              <a:t>relationship between the employees and hypothesize the reasons for collapse of ENRON Corp.</a:t>
            </a:r>
            <a:endParaRPr b="1"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ca08633a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ca08633a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a633cf85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a633cf85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633cf85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633cf85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OGOS ONLY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670" r="661" t="0"/>
          <a:stretch/>
        </p:blipFill>
        <p:spPr>
          <a:xfrm>
            <a:off x="8256950" y="56863"/>
            <a:ext cx="795375" cy="7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50" y="4702163"/>
            <a:ext cx="1164774" cy="3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670" r="661" t="0"/>
          <a:stretch/>
        </p:blipFill>
        <p:spPr>
          <a:xfrm>
            <a:off x="8256950" y="56863"/>
            <a:ext cx="795375" cy="7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5930425" y="4662450"/>
            <a:ext cx="17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50" y="4702163"/>
            <a:ext cx="1164774" cy="3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670" r="661" t="0"/>
          <a:stretch/>
        </p:blipFill>
        <p:spPr>
          <a:xfrm>
            <a:off x="8256950" y="56863"/>
            <a:ext cx="795375" cy="7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5924300" y="4662450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50" y="4702163"/>
            <a:ext cx="1164774" cy="3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32;p4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TITLE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670" r="661" t="0"/>
          <a:stretch/>
        </p:blipFill>
        <p:spPr>
          <a:xfrm>
            <a:off x="8256950" y="56863"/>
            <a:ext cx="795375" cy="7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5948775" y="46624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50" y="4702163"/>
            <a:ext cx="1164774" cy="3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TITLE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670" r="661" t="0"/>
          <a:stretch/>
        </p:blipFill>
        <p:spPr>
          <a:xfrm>
            <a:off x="8256950" y="56863"/>
            <a:ext cx="795375" cy="7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5948774" y="46624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50" y="4702163"/>
            <a:ext cx="1164774" cy="3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kay.mann@enron.com" TargetMode="External"/><Relationship Id="rId4" Type="http://schemas.openxmlformats.org/officeDocument/2006/relationships/hyperlink" Target="mailto:vince.kaminski@enron.com" TargetMode="External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jeff.dasovich@enron.com" TargetMode="External"/><Relationship Id="rId4" Type="http://schemas.openxmlformats.org/officeDocument/2006/relationships/hyperlink" Target="mailto:all.worldwide@enron.com" TargetMode="External"/><Relationship Id="rId9" Type="http://schemas.openxmlformats.org/officeDocument/2006/relationships/image" Target="../media/image30.jpg"/><Relationship Id="rId5" Type="http://schemas.openxmlformats.org/officeDocument/2006/relationships/hyperlink" Target="mailto:jeff.dasovich@enron.com" TargetMode="External"/><Relationship Id="rId6" Type="http://schemas.openxmlformats.org/officeDocument/2006/relationships/hyperlink" Target="mailto:all.worldwide@enron.com" TargetMode="External"/><Relationship Id="rId7" Type="http://schemas.openxmlformats.org/officeDocument/2006/relationships/hyperlink" Target="mailto:steven.kean@enron.com" TargetMode="External"/><Relationship Id="rId8" Type="http://schemas.openxmlformats.org/officeDocument/2006/relationships/hyperlink" Target="mailto:pete.davis@enron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Relationship Id="rId5" Type="http://schemas.openxmlformats.org/officeDocument/2006/relationships/image" Target="../media/image6.jpg"/><Relationship Id="rId6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1700" y="-9525"/>
            <a:ext cx="9176400" cy="5143500"/>
          </a:xfrm>
          <a:prstGeom prst="rect">
            <a:avLst/>
          </a:prstGeom>
          <a:solidFill>
            <a:srgbClr val="BFBFBF">
              <a:alpha val="5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596200" y="-31800"/>
            <a:ext cx="2696100" cy="5207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D9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Analyzing the Enron Email Dataset</a:t>
            </a:r>
            <a:endParaRPr b="1" sz="27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ora"/>
                <a:ea typeface="Lora"/>
                <a:cs typeface="Lora"/>
                <a:sym typeface="Lora"/>
              </a:rPr>
              <a:t>Tanishq Salkar, Cindy Jiang, Rachael Sproule, Jacob Graber</a:t>
            </a:r>
            <a:endParaRPr b="1" sz="17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April 16</a:t>
            </a:r>
            <a:r>
              <a:rPr lang="en" sz="17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4</a:t>
            </a:r>
            <a:endParaRPr sz="2700">
              <a:solidFill>
                <a:srgbClr val="44A52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600" y="327475"/>
            <a:ext cx="1115300" cy="1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Forwarded Content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0" y="1064900"/>
            <a:ext cx="3599575" cy="3263625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250" y="1120837"/>
            <a:ext cx="3929900" cy="3151775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Email Senders &amp; Recipients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1283" l="0" r="24930" t="0"/>
          <a:stretch/>
        </p:blipFill>
        <p:spPr>
          <a:xfrm>
            <a:off x="64675" y="1071950"/>
            <a:ext cx="4507327" cy="3259068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70" y="1039587"/>
            <a:ext cx="4507332" cy="332379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9"/>
          <p:cNvGrpSpPr/>
          <p:nvPr/>
        </p:nvGrpSpPr>
        <p:grpSpPr>
          <a:xfrm>
            <a:off x="4608241" y="1062246"/>
            <a:ext cx="4371691" cy="1657632"/>
            <a:chOff x="4608250" y="1766738"/>
            <a:chExt cx="4371691" cy="953100"/>
          </a:xfrm>
        </p:grpSpPr>
        <p:sp>
          <p:nvSpPr>
            <p:cNvPr id="216" name="Google Shape;216;p29"/>
            <p:cNvSpPr/>
            <p:nvPr/>
          </p:nvSpPr>
          <p:spPr>
            <a:xfrm>
              <a:off x="4847141" y="1770663"/>
              <a:ext cx="4132800" cy="9474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 rot="-5402164">
              <a:off x="4250800" y="2124488"/>
              <a:ext cx="953100" cy="2376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Observation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18" name="Google Shape;218;p29"/>
            <p:cNvSpPr txBox="1"/>
            <p:nvPr/>
          </p:nvSpPr>
          <p:spPr>
            <a:xfrm>
              <a:off x="4982300" y="1795499"/>
              <a:ext cx="39903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Many emails were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observed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that had domain apart from enron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These showed that the </a:t>
              </a: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some employees were interacting with other companies</a:t>
              </a:r>
              <a:endParaRPr b="1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One of the most common domain over the years is </a:t>
              </a: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columbiaenergygroup.com</a:t>
              </a:r>
              <a:endParaRPr b="1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19" name="Google Shape;219;p29"/>
          <p:cNvGrpSpPr/>
          <p:nvPr/>
        </p:nvGrpSpPr>
        <p:grpSpPr>
          <a:xfrm>
            <a:off x="4608395" y="2818922"/>
            <a:ext cx="4371546" cy="1657680"/>
            <a:chOff x="4608404" y="2838850"/>
            <a:chExt cx="4371546" cy="1637700"/>
          </a:xfrm>
        </p:grpSpPr>
        <p:sp>
          <p:nvSpPr>
            <p:cNvPr id="220" name="Google Shape;220;p29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 rot="-5400630">
              <a:off x="3908504" y="3538900"/>
              <a:ext cx="1637700" cy="2376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Identification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4906100" y="2881700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After analysing mail sent to and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received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from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columbiaenergygroup.com it indicates communication regarding some business deals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Also observed that many employees were sending some emails to their </a:t>
              </a:r>
              <a:r>
                <a:rPr b="1" lang="en" sz="1200">
                  <a:solidFill>
                    <a:srgbClr val="E06666"/>
                  </a:solidFill>
                  <a:latin typeface="Lora"/>
                  <a:ea typeface="Lora"/>
                  <a:cs typeface="Lora"/>
                  <a:sym typeface="Lora"/>
                </a:rPr>
                <a:t>personal email id’s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many of which had </a:t>
              </a:r>
              <a:r>
                <a:rPr b="1" lang="en" sz="1200">
                  <a:solidFill>
                    <a:srgbClr val="E06666"/>
                  </a:solidFill>
                  <a:latin typeface="Lora"/>
                  <a:ea typeface="Lora"/>
                  <a:cs typeface="Lora"/>
                  <a:sym typeface="Lora"/>
                </a:rPr>
                <a:t>hotmail.com</a:t>
              </a:r>
              <a:r>
                <a:rPr b="1"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domain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aphicFrame>
        <p:nvGraphicFramePr>
          <p:cNvPr id="223" name="Google Shape;223;p29"/>
          <p:cNvGraphicFramePr/>
          <p:nvPr/>
        </p:nvGraphicFramePr>
        <p:xfrm>
          <a:off x="408898" y="940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{CB5331D6-4587-4458-BB22-82CE873D8A2C}</a:tableStyleId>
              </a:tblPr>
              <a:tblGrid>
                <a:gridCol w="591675"/>
                <a:gridCol w="651175"/>
                <a:gridCol w="1745650"/>
                <a:gridCol w="59367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Year</a:t>
                      </a:r>
                      <a:endParaRPr sz="1100"/>
                    </a:p>
                  </a:txBody>
                  <a:tcPr marT="45725" marB="45725" marR="91450" marL="91450" anchor="ctr">
                    <a:solidFill>
                      <a:srgbClr val="008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Total Count</a:t>
                      </a:r>
                      <a:endParaRPr sz="1100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8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Common Domains</a:t>
                      </a:r>
                      <a:endParaRPr sz="11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8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Count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83C6"/>
                    </a:solidFill>
                  </a:tcPr>
                </a:tc>
              </a:tr>
              <a:tr h="495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115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haas.berkeley.edu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hotmail.com</a:t>
                      </a:r>
                      <a:r>
                        <a:rPr b="1" lang="en" sz="900">
                          <a:solidFill>
                            <a:srgbClr val="EA99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b="1" lang="en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9AC6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columbiaenergygroup.com</a:t>
                      </a:r>
                      <a:r>
                        <a:rPr b="1" lang="en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earthlink.net           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sullcrom.com              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aol.com                   </a:t>
                      </a:r>
                      <a:endParaRPr sz="7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158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</a:t>
                      </a:r>
                      <a:endParaRPr sz="900">
                        <a:solidFill>
                          <a:srgbClr val="E06666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9AC6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</a:t>
                      </a:r>
                      <a:endParaRPr sz="900">
                        <a:solidFill>
                          <a:srgbClr val="09AC67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700"/>
                    </a:p>
                  </a:txBody>
                  <a:tcPr marT="45725" marB="45725" marR="91450" marL="91450" anchor="ctr"/>
                </a:tc>
              </a:tr>
              <a:tr h="585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1405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txu.com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aol.com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hotmail.com</a:t>
                      </a:r>
                      <a:r>
                        <a:rPr b="1" i="0" lang="en" sz="9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>
                          <a:solidFill>
                            <a:srgbClr val="09AC6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columbiaenergygroup.com</a:t>
                      </a:r>
                      <a:endParaRPr sz="900">
                        <a:solidFill>
                          <a:srgbClr val="09AC67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haas.berkeley.edu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1058 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1023 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688</a:t>
                      </a: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>
                          <a:solidFill>
                            <a:srgbClr val="09AC6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648</a:t>
                      </a:r>
                      <a:endParaRPr sz="900">
                        <a:solidFill>
                          <a:srgbClr val="09AC67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70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524 </a:t>
                      </a:r>
                      <a:endParaRPr b="1"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96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2001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3701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aol.com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hotmail.com</a:t>
                      </a:r>
                      <a:endParaRPr sz="900">
                        <a:solidFill>
                          <a:srgbClr val="E06666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mailman.enron.com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carrfut.com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nymex.com</a:t>
                      </a:r>
                      <a:endParaRPr sz="7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1351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1210</a:t>
                      </a:r>
                      <a:endParaRPr sz="900">
                        <a:solidFill>
                          <a:srgbClr val="E06666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1098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1035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941</a:t>
                      </a:r>
                      <a:endParaRPr sz="700"/>
                    </a:p>
                  </a:txBody>
                  <a:tcPr marT="45725" marB="45725" marR="91450" marL="91450" anchor="ctr"/>
                </a:tc>
              </a:tr>
              <a:tr h="73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2002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1751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aol.com                    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hotmail.com</a:t>
                      </a:r>
                      <a:r>
                        <a:rPr b="1" lang="en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mailman.enron.com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yahoo.com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carrfut.com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rigzone.com</a:t>
                      </a:r>
                      <a:endParaRPr sz="7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409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E0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401</a:t>
                      </a:r>
                      <a:endParaRPr sz="900">
                        <a:solidFill>
                          <a:srgbClr val="E06666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336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319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245</a:t>
                      </a:r>
                      <a:endParaRPr sz="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Emails Leaving the Central Organization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0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>
            <p:ph idx="4294967295" type="title"/>
          </p:nvPr>
        </p:nvSpPr>
        <p:spPr>
          <a:xfrm>
            <a:off x="3026113" y="2032500"/>
            <a:ext cx="32958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sz="31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Traffic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38" y="1214050"/>
            <a:ext cx="4204474" cy="298024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9738" y="1214050"/>
            <a:ext cx="4718024" cy="298024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4665525" y="1042525"/>
            <a:ext cx="4166700" cy="996600"/>
          </a:xfrm>
          <a:prstGeom prst="rect">
            <a:avLst/>
          </a:prstGeom>
          <a:noFill/>
          <a:ln cap="flat" cmpd="sng" w="9525">
            <a:solidFill>
              <a:srgbClr val="E92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583750" y="1019425"/>
            <a:ext cx="1540800" cy="303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023667"/>
                </a:solidFill>
                <a:latin typeface="Lora"/>
                <a:ea typeface="Lora"/>
                <a:cs typeface="Lora"/>
                <a:sym typeface="Lora"/>
              </a:rPr>
              <a:t>Overview</a:t>
            </a:r>
            <a:endParaRPr b="1" i="0" u="none" cap="none" strike="noStrike">
              <a:solidFill>
                <a:srgbClr val="02366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5293825" y="1194476"/>
            <a:ext cx="320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3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Goal: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To 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determine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if volume of emails could be predicted using LSTM on enron dataset</a:t>
            </a:r>
            <a:endParaRPr b="1" i="0" sz="1300" u="none" cap="none" strike="noStrike">
              <a:solidFill>
                <a:srgbClr val="38761D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4659122" y="2144173"/>
            <a:ext cx="4173373" cy="2214890"/>
            <a:chOff x="4658825" y="2365525"/>
            <a:chExt cx="4264200" cy="2047412"/>
          </a:xfrm>
        </p:grpSpPr>
        <p:sp>
          <p:nvSpPr>
            <p:cNvPr id="248" name="Google Shape;248;p32"/>
            <p:cNvSpPr/>
            <p:nvPr/>
          </p:nvSpPr>
          <p:spPr>
            <a:xfrm>
              <a:off x="4658825" y="2531037"/>
              <a:ext cx="4264200" cy="1881900"/>
            </a:xfrm>
            <a:prstGeom prst="rect">
              <a:avLst/>
            </a:prstGeom>
            <a:noFill/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cap="none" strike="noStrike">
                <a:solidFill>
                  <a:srgbClr val="02366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4941025" y="2365525"/>
              <a:ext cx="1266600" cy="30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rgbClr val="0083C6"/>
                  </a:solidFill>
                  <a:latin typeface="Lora"/>
                  <a:ea typeface="Lora"/>
                  <a:cs typeface="Lora"/>
                  <a:sym typeface="Lora"/>
                </a:rPr>
                <a:t>Conclusions</a:t>
              </a:r>
              <a:endParaRPr b="1" i="0" u="none" cap="none" strike="noStrike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4709525" y="2761876"/>
              <a:ext cx="4162800" cy="16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Identified the number of emails sent and </a:t>
              </a: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received</a:t>
              </a: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 each day.</a:t>
              </a:r>
              <a:endParaRPr sz="1200"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Used LSTM model to forecast future volume of emails</a:t>
              </a:r>
              <a:endParaRPr sz="1200"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Mean Square Error: 2.35</a:t>
              </a:r>
              <a:endParaRPr sz="1200"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Mean Absolute Error:  1.0927</a:t>
              </a:r>
              <a:endParaRPr sz="1200"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" sz="1200">
                  <a:latin typeface="Lora"/>
                  <a:ea typeface="Lora"/>
                  <a:cs typeface="Lora"/>
                  <a:sym typeface="Lora"/>
                </a:rPr>
                <a:t>Since mean square error is high </a:t>
              </a: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this model is not accurate in predicting the volume of emails</a:t>
              </a:r>
              <a:endParaRPr b="1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25" y="1201662"/>
            <a:ext cx="634801" cy="6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269625" y="1230000"/>
            <a:ext cx="41463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Currently The Midnight Mission </a:t>
            </a:r>
            <a:r>
              <a:rPr b="1" lang="en" sz="1200">
                <a:solidFill>
                  <a:srgbClr val="FCB915"/>
                </a:solidFill>
                <a:latin typeface="Lora"/>
                <a:ea typeface="Lora"/>
                <a:cs typeface="Lora"/>
                <a:sym typeface="Lora"/>
              </a:rPr>
              <a:t>has events and plans in place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ranging from posts to large events</a:t>
            </a:r>
            <a:endParaRPr sz="1200"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Large Events:</a:t>
            </a:r>
            <a:endParaRPr sz="1200"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○"/>
            </a:pPr>
            <a:r>
              <a:rPr b="1" lang="en" sz="1200">
                <a:solidFill>
                  <a:srgbClr val="FCB915"/>
                </a:solidFill>
                <a:latin typeface="Lora"/>
                <a:ea typeface="Lora"/>
                <a:cs typeface="Lora"/>
                <a:sym typeface="Lora"/>
              </a:rPr>
              <a:t>110 Years Celebration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September 6, 2024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○"/>
            </a:pPr>
            <a:r>
              <a:rPr b="1" lang="en" sz="1200">
                <a:solidFill>
                  <a:srgbClr val="FCB915"/>
                </a:solidFill>
                <a:latin typeface="Lora"/>
                <a:ea typeface="Lora"/>
                <a:cs typeface="Lora"/>
                <a:sym typeface="Lora"/>
              </a:rPr>
              <a:t>Easter Street Fair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March 31, 2024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Mother’s Day Event with </a:t>
            </a:r>
            <a:r>
              <a:rPr b="1" lang="en" sz="1200">
                <a:solidFill>
                  <a:srgbClr val="FCB915"/>
                </a:solidFill>
                <a:latin typeface="Lora"/>
                <a:ea typeface="Lora"/>
                <a:cs typeface="Lora"/>
                <a:sym typeface="Lora"/>
              </a:rPr>
              <a:t>Homelight Family Living Child Development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May 5, 2024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b="1" lang="en" sz="1200">
                <a:solidFill>
                  <a:srgbClr val="FCB915"/>
                </a:solidFill>
                <a:latin typeface="Lora"/>
                <a:ea typeface="Lora"/>
                <a:cs typeface="Lora"/>
                <a:sym typeface="Lora"/>
              </a:rPr>
              <a:t>Golfing with Tim Allen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June 10, 2024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Small Events: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Thanksgiving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Art with a Mission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Santa’s Village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Other Plans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Throwback Thursday Posts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25" y="1042530"/>
            <a:ext cx="4264200" cy="3325171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Granger Causality Test</a:t>
            </a:r>
            <a:endParaRPr sz="2420"/>
          </a:p>
        </p:txBody>
      </p:sp>
      <p:grpSp>
        <p:nvGrpSpPr>
          <p:cNvPr id="259" name="Google Shape;259;p33"/>
          <p:cNvGrpSpPr/>
          <p:nvPr/>
        </p:nvGrpSpPr>
        <p:grpSpPr>
          <a:xfrm>
            <a:off x="311700" y="939725"/>
            <a:ext cx="4264200" cy="1553058"/>
            <a:chOff x="311700" y="939761"/>
            <a:chExt cx="4264200" cy="1932145"/>
          </a:xfrm>
        </p:grpSpPr>
        <p:sp>
          <p:nvSpPr>
            <p:cNvPr id="260" name="Google Shape;260;p33"/>
            <p:cNvSpPr/>
            <p:nvPr/>
          </p:nvSpPr>
          <p:spPr>
            <a:xfrm>
              <a:off x="311700" y="1030806"/>
              <a:ext cx="4264200" cy="1841100"/>
            </a:xfrm>
            <a:prstGeom prst="rect">
              <a:avLst/>
            </a:prstGeom>
            <a:noFill/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cap="none" strike="noStrike">
                <a:solidFill>
                  <a:srgbClr val="02366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56225" y="939761"/>
              <a:ext cx="1299900" cy="36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rgbClr val="0083C6"/>
                  </a:solidFill>
                  <a:latin typeface="Lora"/>
                  <a:ea typeface="Lora"/>
                  <a:cs typeface="Lora"/>
                  <a:sym typeface="Lora"/>
                </a:rPr>
                <a:t>Methodology</a:t>
              </a:r>
              <a:endParaRPr b="1" i="0" u="none" cap="none" strike="noStrike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62" name="Google Shape;262;p33"/>
            <p:cNvSpPr txBox="1"/>
            <p:nvPr/>
          </p:nvSpPr>
          <p:spPr>
            <a:xfrm>
              <a:off x="311700" y="1230617"/>
              <a:ext cx="41463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On top 2 senders :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 u="sng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kay.mann@enron.com</a:t>
              </a:r>
              <a:r>
                <a:rPr b="1"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→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16735 emails sent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 u="sng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vince.kaminski@enron.com</a:t>
              </a:r>
              <a:r>
                <a:rPr b="1"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→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14368 emails sent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Performed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b="1" lang="en" sz="1200">
                  <a:solidFill>
                    <a:srgbClr val="E92A35"/>
                  </a:solidFill>
                  <a:latin typeface="Lora"/>
                  <a:ea typeface="Lora"/>
                  <a:cs typeface="Lora"/>
                  <a:sym typeface="Lora"/>
                </a:rPr>
                <a:t>Granger causality test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to identify if volume of mails sent by Kay Mann is useful in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forecasting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mails sent by Vince Kaminski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63" name="Google Shape;263;p33"/>
          <p:cNvSpPr/>
          <p:nvPr/>
        </p:nvSpPr>
        <p:spPr>
          <a:xfrm>
            <a:off x="311700" y="2727847"/>
            <a:ext cx="4264200" cy="17307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236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56225" y="2571752"/>
            <a:ext cx="1299900" cy="29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8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Observation</a:t>
            </a:r>
            <a:endParaRPr b="1" i="0" u="none" cap="none" strike="noStrike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311700" y="2821742"/>
            <a:ext cx="41463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#1: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Vince Kaminski volume of emails Granger causes Kay Mann emails → </a:t>
            </a:r>
            <a:r>
              <a:rPr b="1" lang="en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Yes!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(p_value = 0.02125)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#2: Kay M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ann volume of emails G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ranger causes Vince Kaminski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emails → </a:t>
            </a:r>
            <a:r>
              <a:rPr b="1" lang="en" sz="12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No.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(p_value = 1)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Pearson Correlation Coefficient = 0.22054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9AC67"/>
              </a:buClr>
              <a:buSzPts val="1200"/>
              <a:buFont typeface="Lora"/>
              <a:buChar char="●"/>
            </a:pPr>
            <a:r>
              <a:rPr b="1" lang="en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Conclusion: Vince Kaminski’s volume of emails is useful in predicting Kay Mann’s.</a:t>
            </a:r>
            <a:endParaRPr b="1" sz="1200">
              <a:solidFill>
                <a:srgbClr val="09AC67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425" y="1030800"/>
            <a:ext cx="4263300" cy="3427600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34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4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273" name="Google Shape;273;p34"/>
          <p:cNvSpPr txBox="1"/>
          <p:nvPr>
            <p:ph idx="4294967295" type="title"/>
          </p:nvPr>
        </p:nvSpPr>
        <p:spPr>
          <a:xfrm>
            <a:off x="3026100" y="2285400"/>
            <a:ext cx="32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of Key Figures at Enron</a:t>
            </a:r>
            <a:endParaRPr/>
          </a:p>
        </p:txBody>
      </p:sp>
      <p:grpSp>
        <p:nvGrpSpPr>
          <p:cNvPr id="279" name="Google Shape;279;p35"/>
          <p:cNvGrpSpPr/>
          <p:nvPr/>
        </p:nvGrpSpPr>
        <p:grpSpPr>
          <a:xfrm>
            <a:off x="5012875" y="1004520"/>
            <a:ext cx="3960180" cy="1657680"/>
            <a:chOff x="4608408" y="2838849"/>
            <a:chExt cx="4371542" cy="1637700"/>
          </a:xfrm>
        </p:grpSpPr>
        <p:sp>
          <p:nvSpPr>
            <p:cNvPr id="280" name="Google Shape;280;p35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 rot="-5400630">
              <a:off x="3941208" y="3506199"/>
              <a:ext cx="1637700" cy="3030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Key Takeaways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82" name="Google Shape;282;p35"/>
            <p:cNvSpPr txBox="1"/>
            <p:nvPr/>
          </p:nvSpPr>
          <p:spPr>
            <a:xfrm>
              <a:off x="4906100" y="2881700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b="1" lang="en" sz="1100">
                  <a:solidFill>
                    <a:srgbClr val="E92A35"/>
                  </a:solidFill>
                  <a:latin typeface="Lora"/>
                  <a:ea typeface="Lora"/>
                  <a:cs typeface="Lora"/>
                  <a:sym typeface="Lora"/>
                </a:rPr>
                <a:t>Sentiment analysis</a:t>
              </a: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was performed on the emails of 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○"/>
              </a:pPr>
              <a:r>
                <a:rPr b="1"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Kenneth Lay:</a:t>
              </a: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Founder and former Chairman and CEO of Enron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○"/>
              </a:pPr>
              <a:r>
                <a:rPr b="1"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Jeffrey Skilling:</a:t>
              </a: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Former CEO of Enron.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○"/>
              </a:pPr>
              <a:r>
                <a:rPr b="1"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Andrew Fastow: </a:t>
              </a: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Former CFO of Enron.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83" name="Google Shape;283;p35"/>
          <p:cNvGrpSpPr/>
          <p:nvPr/>
        </p:nvGrpSpPr>
        <p:grpSpPr>
          <a:xfrm>
            <a:off x="5012873" y="2761120"/>
            <a:ext cx="3960182" cy="1657680"/>
            <a:chOff x="4608406" y="2838867"/>
            <a:chExt cx="4371544" cy="1637700"/>
          </a:xfrm>
        </p:grpSpPr>
        <p:sp>
          <p:nvSpPr>
            <p:cNvPr id="284" name="Google Shape;284;p35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rot="-5400630">
              <a:off x="3945106" y="3502317"/>
              <a:ext cx="1637700" cy="3108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Moving Forward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86" name="Google Shape;286;p35"/>
            <p:cNvSpPr txBox="1"/>
            <p:nvPr/>
          </p:nvSpPr>
          <p:spPr>
            <a:xfrm>
              <a:off x="4906100" y="2881700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As visible from the graph we can see the </a:t>
              </a: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sentiments going tremendously down in the year 2001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.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Giving indication of major troubles at enron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For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Jeffrey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Skilling and Andrew Fastow we can 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see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graph stops in middle of 2001.</a:t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75" y="1004525"/>
            <a:ext cx="4562049" cy="3414275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5" y="1013988"/>
            <a:ext cx="4341475" cy="3278935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325" y="1012538"/>
            <a:ext cx="4345325" cy="3281842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36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Words (Email Subject &amp; Content)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9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107" name="Google Shape;107;p19"/>
          <p:cNvSpPr txBox="1"/>
          <p:nvPr>
            <p:ph idx="4294967295" type="title"/>
          </p:nvPr>
        </p:nvSpPr>
        <p:spPr>
          <a:xfrm>
            <a:off x="3026088" y="2188200"/>
            <a:ext cx="32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Introductions</a:t>
            </a:r>
            <a:endParaRPr sz="31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Role Identification Using Keywords</a:t>
            </a:r>
            <a:endParaRPr sz="2320"/>
          </a:p>
        </p:txBody>
      </p:sp>
      <p:graphicFrame>
        <p:nvGraphicFramePr>
          <p:cNvPr id="300" name="Google Shape;300;p37"/>
          <p:cNvGraphicFramePr/>
          <p:nvPr/>
        </p:nvGraphicFramePr>
        <p:xfrm>
          <a:off x="6629425" y="10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{7632F62F-4CE2-471C-8FDA-2C6607F31F92}</a:tableStyleId>
              </a:tblPr>
              <a:tblGrid>
                <a:gridCol w="1576525"/>
                <a:gridCol w="874575"/>
              </a:tblGrid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Email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9AC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Count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9AC67"/>
                    </a:solidFill>
                  </a:tcPr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tana.jones@enron.com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3526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sara.shackleton@enron.com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3487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jeff.dasovich@enron.com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2296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all.worldwide@enron.com  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2255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mark.taylor@enron.com   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1952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steven.kean@enron.com   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1643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vince.kaminski@enron.com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1471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louise.kitchen@enron.com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1402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klay@enron.com              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1384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1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kay.mann@enron.com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1269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1" name="Google Shape;301;p37"/>
          <p:cNvGraphicFramePr/>
          <p:nvPr/>
        </p:nvGraphicFramePr>
        <p:xfrm>
          <a:off x="311700" y="10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{7632F62F-4CE2-471C-8FDA-2C6607F31F92}</a:tableStyleId>
              </a:tblPr>
              <a:tblGrid>
                <a:gridCol w="1774900"/>
                <a:gridCol w="524175"/>
              </a:tblGrid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Email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008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Count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0083C6"/>
                    </a:solidFill>
                  </a:tcPr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all.houston@enron.com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793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jeff.dasovich@enron.com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754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sara.shackleton@enron.com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539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tana.jones@enron.com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458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steven.kean@enron.com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443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mark.taylor@enron.com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441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gerald.nemec@enron.com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438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all.worldwide@enron.com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416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0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sally.beck@enron.com 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405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02" name="Google Shape;302;p37"/>
          <p:cNvGrpSpPr/>
          <p:nvPr/>
        </p:nvGrpSpPr>
        <p:grpSpPr>
          <a:xfrm>
            <a:off x="2933875" y="1029684"/>
            <a:ext cx="3494179" cy="1473766"/>
            <a:chOff x="4608402" y="2838842"/>
            <a:chExt cx="4371548" cy="1637700"/>
          </a:xfrm>
        </p:grpSpPr>
        <p:sp>
          <p:nvSpPr>
            <p:cNvPr id="303" name="Google Shape;303;p37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 rot="-5400630">
              <a:off x="3944952" y="3502442"/>
              <a:ext cx="1637700" cy="3105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Methodology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05" name="Google Shape;305;p37"/>
            <p:cNvSpPr txBox="1"/>
            <p:nvPr/>
          </p:nvSpPr>
          <p:spPr>
            <a:xfrm>
              <a:off x="4906100" y="2881700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Lora"/>
                <a:buChar char="●"/>
              </a:pP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These email addresses were found by </a:t>
              </a:r>
              <a:r>
                <a:rPr b="1" lang="en" sz="1000">
                  <a:solidFill>
                    <a:srgbClr val="E92A35"/>
                  </a:solidFill>
                  <a:latin typeface="Lora"/>
                  <a:ea typeface="Lora"/>
                  <a:cs typeface="Lora"/>
                  <a:sym typeface="Lora"/>
                </a:rPr>
                <a:t>isolating keywords</a:t>
              </a: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that were part of one of two categories of interest:</a:t>
              </a:r>
              <a:endParaRPr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3C6"/>
                </a:buClr>
                <a:buSzPts val="1000"/>
                <a:buFont typeface="Lora"/>
                <a:buChar char="○"/>
              </a:pPr>
              <a:r>
                <a:rPr b="1" lang="en" sz="1000">
                  <a:solidFill>
                    <a:srgbClr val="0083C6"/>
                  </a:solidFill>
                  <a:latin typeface="Lora"/>
                  <a:ea typeface="Lora"/>
                  <a:cs typeface="Lora"/>
                  <a:sym typeface="Lora"/>
                </a:rPr>
                <a:t>Travel/Leave</a:t>
              </a:r>
              <a:endParaRPr b="1" sz="10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AC67"/>
                </a:buClr>
                <a:buSzPts val="1000"/>
                <a:buFont typeface="Lora"/>
                <a:buChar char="○"/>
              </a:pPr>
              <a:r>
                <a:rPr b="1" lang="en" sz="10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Financial Terms</a:t>
              </a:r>
              <a:endParaRPr b="1" sz="10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Lora"/>
                <a:buChar char="●"/>
              </a:pP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These email addresses were found to have received the most common </a:t>
              </a: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occurrences</a:t>
              </a: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of these </a:t>
              </a:r>
              <a:r>
                <a:rPr lang="en" sz="1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keywords</a:t>
              </a:r>
              <a:endParaRPr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306" name="Google Shape;306;p37"/>
          <p:cNvSpPr/>
          <p:nvPr/>
        </p:nvSpPr>
        <p:spPr>
          <a:xfrm rot="-714">
            <a:off x="3959162" y="2687538"/>
            <a:ext cx="1443600" cy="267300"/>
          </a:xfrm>
          <a:prstGeom prst="rect">
            <a:avLst/>
          </a:prstGeom>
          <a:solidFill>
            <a:srgbClr val="E92A3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Conclusions</a:t>
            </a:r>
            <a:endParaRPr b="1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2933875" y="3327400"/>
            <a:ext cx="1443600" cy="1012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are likely important employees in HR or People Ops., as they had to clear people’s vacation requests.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4924400" y="3327400"/>
            <a:ext cx="1503600" cy="1012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are likely important employees in the financial department, as they were discussing financial topics often.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375" y="2579950"/>
            <a:ext cx="670950" cy="6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625" y="2579950"/>
            <a:ext cx="670950" cy="6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8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8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317" name="Google Shape;317;p38"/>
          <p:cNvSpPr txBox="1"/>
          <p:nvPr>
            <p:ph idx="4294967295" type="title"/>
          </p:nvPr>
        </p:nvSpPr>
        <p:spPr>
          <a:xfrm>
            <a:off x="3026113" y="2054250"/>
            <a:ext cx="32958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sz="31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Network (With Communities)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7875"/>
            <a:ext cx="5677650" cy="349339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4" name="Google Shape;324;p39"/>
          <p:cNvGrpSpPr/>
          <p:nvPr/>
        </p:nvGrpSpPr>
        <p:grpSpPr>
          <a:xfrm>
            <a:off x="6053876" y="1062514"/>
            <a:ext cx="2919326" cy="1424144"/>
            <a:chOff x="4608393" y="2838845"/>
            <a:chExt cx="4371557" cy="1637700"/>
          </a:xfrm>
        </p:grpSpPr>
        <p:sp>
          <p:nvSpPr>
            <p:cNvPr id="325" name="Google Shape;325;p39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 rot="-5400630">
              <a:off x="4019043" y="3428345"/>
              <a:ext cx="1637700" cy="4587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Methodology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27" name="Google Shape;327;p39"/>
            <p:cNvSpPr txBox="1"/>
            <p:nvPr/>
          </p:nvSpPr>
          <p:spPr>
            <a:xfrm>
              <a:off x="4906100" y="2881700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Network was created over the time period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1998-2001</a:t>
              </a:r>
              <a:endParaRPr b="1" sz="11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1100"/>
                <a:buFont typeface="Lora"/>
                <a:buChar char="●"/>
              </a:pP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Nodes represent employees, edges represent emails sent between them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6054075" y="2571782"/>
            <a:ext cx="2919322" cy="1857643"/>
            <a:chOff x="4608399" y="2838855"/>
            <a:chExt cx="4371551" cy="1637700"/>
          </a:xfrm>
        </p:grpSpPr>
        <p:sp>
          <p:nvSpPr>
            <p:cNvPr id="329" name="Google Shape;329;p39"/>
            <p:cNvSpPr/>
            <p:nvPr/>
          </p:nvSpPr>
          <p:spPr>
            <a:xfrm>
              <a:off x="4847150" y="2838923"/>
              <a:ext cx="41328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 rot="-5400630">
              <a:off x="4014099" y="3433305"/>
              <a:ext cx="1637700" cy="4488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Initial Findings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31" name="Google Shape;331;p39"/>
            <p:cNvSpPr txBox="1"/>
            <p:nvPr/>
          </p:nvSpPr>
          <p:spPr>
            <a:xfrm>
              <a:off x="4918417" y="2931995"/>
              <a:ext cx="39903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AC67"/>
                </a:buClr>
                <a:buSzPts val="1100"/>
                <a:buFont typeface="Lora"/>
                <a:buChar char="●"/>
              </a:pP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Five distinct communities</a:t>
              </a:r>
              <a:endParaRPr b="1" sz="11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0" marL="45720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Largest Community Size: 37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0" marL="45720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Average Community Size: 18.4</a:t>
              </a:r>
              <a:endParaRPr b="1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Largest Community</a:t>
              </a:r>
              <a:r>
                <a:rPr b="1"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:</a:t>
              </a:r>
              <a:endParaRPr b="1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○"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Number of Nodes: 37</a:t>
              </a:r>
              <a:endParaRPr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○"/>
              </a:pPr>
              <a:r>
                <a:rPr lang="en" sz="1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Average Degree Centrality: 0.35285285285285295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Nodes in the Network</a:t>
            </a:r>
            <a:endParaRPr/>
          </a:p>
        </p:txBody>
      </p:sp>
      <p:graphicFrame>
        <p:nvGraphicFramePr>
          <p:cNvPr id="337" name="Google Shape;337;p40"/>
          <p:cNvGraphicFramePr/>
          <p:nvPr/>
        </p:nvGraphicFramePr>
        <p:xfrm>
          <a:off x="311700" y="103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{140A290B-4924-4AA1-8F16-093735775DE3}</a:tableStyleId>
              </a:tblPr>
              <a:tblGrid>
                <a:gridCol w="2215325"/>
                <a:gridCol w="1053500"/>
              </a:tblGrid>
              <a:tr h="5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Node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Eigenvector Centrality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steven.kean@enron.com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0.268222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susan.mara@enron.com</a:t>
                      </a:r>
                      <a:endParaRPr sz="1100">
                        <a:solidFill>
                          <a:srgbClr val="FFF2CC"/>
                        </a:solidFill>
                      </a:endParaRPr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0.253257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jeff.dasovich@enron.com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0.24687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james.steffes@enron.com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0.195959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alan.comnes@enron.com</a:t>
                      </a:r>
                      <a:endParaRPr sz="1100">
                        <a:solidFill>
                          <a:srgbClr val="C9DAF8"/>
                        </a:solidFill>
                      </a:endParaRPr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0.190417</a:t>
                      </a:r>
                      <a:endParaRPr sz="1100"/>
                    </a:p>
                  </a:txBody>
                  <a:tcPr marT="69850" marB="6985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8" name="Google Shape;338;p40"/>
          <p:cNvGraphicFramePr/>
          <p:nvPr/>
        </p:nvGraphicFramePr>
        <p:xfrm>
          <a:off x="3698100" y="103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{140A290B-4924-4AA1-8F16-093735775DE3}</a:tableStyleId>
              </a:tblPr>
              <a:tblGrid>
                <a:gridCol w="1864450"/>
                <a:gridCol w="1080850"/>
              </a:tblGrid>
              <a:tr h="51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Node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Betweenness</a:t>
                      </a:r>
                      <a:r>
                        <a:rPr b="1" lang="en" sz="1100"/>
                        <a:t> Centrality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jeff.dasovich@enron.com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0.110017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steven.kean@enron.com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0.058767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tana.jones@enron.com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0.056879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louise.kitchen@enron.com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0.03541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janette.elbertson@enron.com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0.034292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9" name="Google Shape;339;p40"/>
          <p:cNvGraphicFramePr/>
          <p:nvPr/>
        </p:nvGraphicFramePr>
        <p:xfrm>
          <a:off x="6760975" y="103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{140A290B-4924-4AA1-8F16-093735775DE3}</a:tableStyleId>
              </a:tblPr>
              <a:tblGrid>
                <a:gridCol w="1354225"/>
                <a:gridCol w="830850"/>
              </a:tblGrid>
              <a:tr h="4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Node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Degree Centrality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jeff.dasovich@enron.com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0.461538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steven.kean@enron.com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0.461538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susan.mara@enron.com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0.428571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james.steffes@enron.com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0.340659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alan.comnes@enron.com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0.32967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40" name="Google Shape;340;p40"/>
          <p:cNvGrpSpPr/>
          <p:nvPr/>
        </p:nvGrpSpPr>
        <p:grpSpPr>
          <a:xfrm>
            <a:off x="311700" y="3307365"/>
            <a:ext cx="6331801" cy="1107935"/>
            <a:chOff x="311700" y="3383565"/>
            <a:chExt cx="6331801" cy="1107935"/>
          </a:xfrm>
        </p:grpSpPr>
        <p:sp>
          <p:nvSpPr>
            <p:cNvPr id="341" name="Google Shape;341;p40"/>
            <p:cNvSpPr/>
            <p:nvPr/>
          </p:nvSpPr>
          <p:spPr>
            <a:xfrm>
              <a:off x="311701" y="3603500"/>
              <a:ext cx="6331800" cy="8880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 rot="-1348">
              <a:off x="311700" y="3383865"/>
              <a:ext cx="1530300" cy="3156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Takeaways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43" name="Google Shape;343;p40"/>
            <p:cNvSpPr txBox="1"/>
            <p:nvPr/>
          </p:nvSpPr>
          <p:spPr>
            <a:xfrm>
              <a:off x="402025" y="3845827"/>
              <a:ext cx="6113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ora"/>
                <a:buChar char="●"/>
              </a:pP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Steven Kean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and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Jeff Dasovich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seem like incredibly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important players</a:t>
              </a:r>
              <a:endParaRPr b="1" sz="11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1100"/>
                <a:buFont typeface="Lora"/>
                <a:buChar char="●"/>
              </a:pP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Tana Jones, Louise Kitchen, and Janette Albertson are likely important middle-men, but perhaps not much else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Analysis Summary</a:t>
            </a:r>
            <a:endParaRPr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397300" y="105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{7632F62F-4CE2-471C-8FDA-2C6607F31F92}</a:tableStyleId>
              </a:tblPr>
              <a:tblGrid>
                <a:gridCol w="1241775"/>
                <a:gridCol w="1643850"/>
                <a:gridCol w="1784250"/>
                <a:gridCol w="1611900"/>
              </a:tblGrid>
              <a:tr h="38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Measure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Maximum 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Minimum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63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Degree Centrality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jeff.dasovich@enron.com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(0.46153846153846156)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all.worldwide@enron.com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(0.01098901098901099)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0.16411849020544667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63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Betweenness</a:t>
                      </a:r>
                      <a:r>
                        <a:rPr lang="en" sz="1000"/>
                        <a:t> Centrality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jeff.dasovich@enron.com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(0.11001678524667882)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all.worldwide@enron.com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(0.0)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0.013263789350745878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Eigenvector Centrality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steven.kean@enron.com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(0.2682215472964166)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pete.davis@enron.com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(1.3904119342338425e-31)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358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0.0861974775825681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350" name="Google Shape;350;p41"/>
          <p:cNvGrpSpPr/>
          <p:nvPr/>
        </p:nvGrpSpPr>
        <p:grpSpPr>
          <a:xfrm>
            <a:off x="398100" y="3526662"/>
            <a:ext cx="6281984" cy="931688"/>
            <a:chOff x="4608420" y="2838886"/>
            <a:chExt cx="4371596" cy="1637700"/>
          </a:xfrm>
        </p:grpSpPr>
        <p:sp>
          <p:nvSpPr>
            <p:cNvPr id="351" name="Google Shape;351;p41"/>
            <p:cNvSpPr/>
            <p:nvPr/>
          </p:nvSpPr>
          <p:spPr>
            <a:xfrm>
              <a:off x="4785116" y="2838936"/>
              <a:ext cx="4194900" cy="1627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 rot="-5400630">
              <a:off x="3976770" y="3470686"/>
              <a:ext cx="1637700" cy="3741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Jeff Dasovich</a:t>
              </a:r>
              <a:endParaRPr b="1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53" name="Google Shape;353;p41"/>
            <p:cNvSpPr txBox="1"/>
            <p:nvPr/>
          </p:nvSpPr>
          <p:spPr>
            <a:xfrm>
              <a:off x="4982829" y="2881710"/>
              <a:ext cx="3913500" cy="1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While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Jeff Dasovich may seem important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based on the first two measures of centrality, qualitative assessment of the literature on the ENRON collapse indicates that he was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not a major contributor to the incident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. This likely indicates that he served a ‘middle-man’ role more than anything.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354" name="Google Shape;354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0238" y="3348175"/>
            <a:ext cx="1951975" cy="111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6742881" y="1055775"/>
            <a:ext cx="2246696" cy="2241300"/>
            <a:chOff x="6742881" y="1055775"/>
            <a:chExt cx="2246696" cy="2241300"/>
          </a:xfrm>
        </p:grpSpPr>
        <p:sp>
          <p:nvSpPr>
            <p:cNvPr id="356" name="Google Shape;356;p41"/>
            <p:cNvSpPr/>
            <p:nvPr/>
          </p:nvSpPr>
          <p:spPr>
            <a:xfrm>
              <a:off x="6833818" y="1055786"/>
              <a:ext cx="2155759" cy="2227807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 rot="-5400460">
              <a:off x="5734131" y="2064675"/>
              <a:ext cx="2241300" cy="2235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Steven Kean</a:t>
              </a:r>
              <a:endParaRPr b="1" sz="13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58" name="Google Shape;358;p41"/>
            <p:cNvSpPr txBox="1"/>
            <p:nvPr/>
          </p:nvSpPr>
          <p:spPr>
            <a:xfrm>
              <a:off x="6935425" y="1114325"/>
              <a:ext cx="2011200" cy="21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As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executive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 vice president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of the ENRON Corporation during its collapse, Steve Kean played an incredibly important role in the company. This is reflected by his high eigenvector score, which indicates that he was </a:t>
              </a:r>
              <a:r>
                <a:rPr b="1" lang="en" sz="11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regularly in contact with the company’s most important people</a:t>
              </a:r>
              <a:r>
                <a:rPr lang="en" sz="11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.</a:t>
              </a:r>
              <a:endParaRPr sz="11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Between Important Players</a:t>
            </a:r>
            <a:endParaRPr/>
          </a:p>
        </p:txBody>
      </p:sp>
      <p:pic>
        <p:nvPicPr>
          <p:cNvPr id="364" name="Google Shape;364;p42"/>
          <p:cNvPicPr preferRelativeResize="0"/>
          <p:nvPr/>
        </p:nvPicPr>
        <p:blipFill rotWithShape="1">
          <a:blip r:embed="rId3">
            <a:alphaModFix/>
          </a:blip>
          <a:srcRect b="1173" l="1198" r="540" t="3434"/>
          <a:stretch/>
        </p:blipFill>
        <p:spPr>
          <a:xfrm>
            <a:off x="311700" y="1000850"/>
            <a:ext cx="5694100" cy="340154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42"/>
          <p:cNvSpPr/>
          <p:nvPr/>
        </p:nvSpPr>
        <p:spPr>
          <a:xfrm>
            <a:off x="6134993" y="1042525"/>
            <a:ext cx="2697300" cy="996600"/>
          </a:xfrm>
          <a:prstGeom prst="rect">
            <a:avLst/>
          </a:prstGeom>
          <a:noFill/>
          <a:ln cap="flat" cmpd="sng" w="9525">
            <a:solidFill>
              <a:srgbClr val="E92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 txBox="1"/>
          <p:nvPr/>
        </p:nvSpPr>
        <p:spPr>
          <a:xfrm>
            <a:off x="6756800" y="1094425"/>
            <a:ext cx="1987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3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Goal: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 Discover unique communication patterns between the most important players</a:t>
            </a:r>
            <a:endParaRPr b="1" i="0" sz="1300" u="none" cap="none" strike="noStrike">
              <a:solidFill>
                <a:srgbClr val="38761D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367" name="Google Shape;367;p42"/>
          <p:cNvGrpSpPr/>
          <p:nvPr/>
        </p:nvGrpSpPr>
        <p:grpSpPr>
          <a:xfrm>
            <a:off x="6131009" y="2144175"/>
            <a:ext cx="2701797" cy="2214883"/>
            <a:chOff x="4658825" y="2365531"/>
            <a:chExt cx="4264200" cy="2047405"/>
          </a:xfrm>
        </p:grpSpPr>
        <p:sp>
          <p:nvSpPr>
            <p:cNvPr id="368" name="Google Shape;368;p42"/>
            <p:cNvSpPr/>
            <p:nvPr/>
          </p:nvSpPr>
          <p:spPr>
            <a:xfrm>
              <a:off x="4658825" y="2531037"/>
              <a:ext cx="4264200" cy="1881900"/>
            </a:xfrm>
            <a:prstGeom prst="rect">
              <a:avLst/>
            </a:prstGeom>
            <a:noFill/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cap="none" strike="noStrike">
                <a:solidFill>
                  <a:srgbClr val="02366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4941008" y="2365531"/>
              <a:ext cx="2038500" cy="30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83C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>
                  <a:solidFill>
                    <a:srgbClr val="0083C6"/>
                  </a:solidFill>
                  <a:latin typeface="Lora"/>
                  <a:ea typeface="Lora"/>
                  <a:cs typeface="Lora"/>
                  <a:sym typeface="Lora"/>
                </a:rPr>
                <a:t>Conclusions</a:t>
              </a:r>
              <a:endParaRPr b="1" i="0" u="none" cap="none" strike="noStrike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70" name="Google Shape;370;p42"/>
            <p:cNvSpPr txBox="1"/>
            <p:nvPr/>
          </p:nvSpPr>
          <p:spPr>
            <a:xfrm>
              <a:off x="4709525" y="2761876"/>
              <a:ext cx="4162800" cy="16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Steven Kean is the only member in the top group in his own distinct community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Potential inner circle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: Steven Kean, Susan Mara, Jeff Dasovich, and Tim Belden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Need to investigate these further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371" name="Google Shape;3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00" y="1223437"/>
            <a:ext cx="634801" cy="6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Analysis</a:t>
            </a:r>
            <a:endParaRPr/>
          </a:p>
        </p:txBody>
      </p:sp>
      <p:graphicFrame>
        <p:nvGraphicFramePr>
          <p:cNvPr id="377" name="Google Shape;377;p4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{7632F62F-4CE2-471C-8FDA-2C6607F31F92}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Communities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Largest Community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Community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Largest Community</a:t>
            </a:r>
            <a:endParaRPr/>
          </a:p>
        </p:txBody>
      </p:sp>
      <p:graphicFrame>
        <p:nvGraphicFramePr>
          <p:cNvPr id="383" name="Google Shape;383;p4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{7632F62F-4CE2-471C-8FDA-2C6607F31F92}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Nodes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r>
                        <a:rPr lang="en"/>
                        <a:t> Degree Centrality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0.35285285285285295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 txBox="1"/>
          <p:nvPr>
            <p:ph idx="4294967295" type="body"/>
          </p:nvPr>
        </p:nvSpPr>
        <p:spPr>
          <a:xfrm>
            <a:off x="311700" y="863550"/>
            <a:ext cx="58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085">
                <a:solidFill>
                  <a:schemeClr val="dk1"/>
                </a:solidFill>
              </a:rPr>
              <a:t>Degree Centrality Analysis:</a:t>
            </a:r>
            <a:endParaRPr b="1"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Maximum Degree Node: jeff.dasovich@enron.com (Degree: 0.46153846153846156)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Minimum Degree Node: all.worldwide@enron.com (Degree: 0.01098901098901099)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Average Degree: 0.16411849020544667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85">
                <a:solidFill>
                  <a:schemeClr val="dk1"/>
                </a:solidFill>
              </a:rPr>
              <a:t>Betw</a:t>
            </a:r>
            <a:r>
              <a:rPr b="1" lang="en" sz="1085">
                <a:solidFill>
                  <a:schemeClr val="dk1"/>
                </a:solidFill>
              </a:rPr>
              <a:t>eenness Centrality Analysis:</a:t>
            </a:r>
            <a:endParaRPr b="1"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Maximum Betweenness Node: jeff.dasovich@enron.com (Betweenness: 0.11001678524667882)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Minimum Betweenness Node: all.worldwide@enron.com (Betweenness: 0.0)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Average Betweenness: 0.013263789350745878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1085">
                <a:solidFill>
                  <a:schemeClr val="dk1"/>
                </a:solidFill>
              </a:rPr>
              <a:t>Eigen Vector Centrality Analysis:</a:t>
            </a:r>
            <a:endParaRPr b="1"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Maximum Eigenvector Node: steven.kean@enron.com (Eigenvector: 0.2682215472964166)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Minimum Eigenvector Node: pete.davis@enron.com (Eigenvector: 1.3904119342338425e-31)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85">
                <a:solidFill>
                  <a:schemeClr val="dk1"/>
                </a:solidFill>
              </a:rPr>
              <a:t>Average Eigenvector: 0.0861974775825681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085">
              <a:solidFill>
                <a:schemeClr val="dk1"/>
              </a:solidFill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5933725" y="1125475"/>
            <a:ext cx="28986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" sz="1085">
                <a:solidFill>
                  <a:schemeClr val="dk1"/>
                </a:solidFill>
              </a:rPr>
              <a:t>Community Analysis:</a:t>
            </a:r>
            <a:endParaRPr b="1"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085">
                <a:solidFill>
                  <a:schemeClr val="dk1"/>
                </a:solidFill>
              </a:rPr>
              <a:t>Number of Communities: 5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085">
                <a:solidFill>
                  <a:schemeClr val="dk1"/>
                </a:solidFill>
              </a:rPr>
              <a:t>Largest Community Size: 37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085">
                <a:solidFill>
                  <a:schemeClr val="dk1"/>
                </a:solidFill>
              </a:rPr>
              <a:t>Average Community Size: 18.4</a:t>
            </a:r>
            <a:endParaRPr sz="108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Analysis of the Largest Community: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Nodes: 37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Degree Centrality: 0.35285285285285295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46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6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397" name="Google Shape;397;p46"/>
          <p:cNvSpPr txBox="1"/>
          <p:nvPr>
            <p:ph idx="4294967295" type="title"/>
          </p:nvPr>
        </p:nvSpPr>
        <p:spPr>
          <a:xfrm>
            <a:off x="3026113" y="2235450"/>
            <a:ext cx="32958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Conclusions</a:t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414425" y="3409850"/>
            <a:ext cx="1690800" cy="6696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Jacob Graber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ora"/>
                <a:ea typeface="Lora"/>
                <a:cs typeface="Lora"/>
                <a:sym typeface="Lora"/>
              </a:rPr>
              <a:t>M.S. Applied Data Science</a:t>
            </a:r>
            <a:endParaRPr i="1" sz="8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ora"/>
                <a:ea typeface="Lora"/>
                <a:cs typeface="Lora"/>
                <a:sym typeface="Lora"/>
              </a:rPr>
              <a:t>B.S. Business Administration</a:t>
            </a:r>
            <a:endParaRPr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524825" y="3409850"/>
            <a:ext cx="1999800" cy="6696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Tanishq Salkar</a:t>
            </a:r>
            <a:endParaRPr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M.S Applied Data Science</a:t>
            </a:r>
            <a:endParaRPr i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B.Tech Electronics Engineering</a:t>
            </a:r>
            <a:endParaRPr i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7352849" y="3409850"/>
            <a:ext cx="1502100" cy="7926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Rachael Sproule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ora"/>
                <a:ea typeface="Lora"/>
                <a:cs typeface="Lora"/>
                <a:sym typeface="Lora"/>
              </a:rPr>
              <a:t>Graduate Certificate in Data Science Foundations  </a:t>
            </a:r>
            <a:endParaRPr i="1" sz="8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ora"/>
                <a:ea typeface="Lora"/>
                <a:cs typeface="Lora"/>
                <a:sym typeface="Lora"/>
              </a:rPr>
              <a:t>B.A. Physics</a:t>
            </a:r>
            <a:endParaRPr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56025" y="3409850"/>
            <a:ext cx="1896000" cy="6696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200">
                <a:latin typeface="Lora"/>
                <a:ea typeface="Lora"/>
                <a:cs typeface="Lora"/>
                <a:sym typeface="Lora"/>
              </a:rPr>
              <a:t>Cindy Jiang</a:t>
            </a:r>
            <a:endParaRPr sz="1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M.S Communication Data Science</a:t>
            </a:r>
            <a:endParaRPr i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B.A. Communication</a:t>
            </a:r>
            <a:endParaRPr i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8018" l="0" r="0" t="8018"/>
          <a:stretch/>
        </p:blipFill>
        <p:spPr>
          <a:xfrm>
            <a:off x="4883025" y="1366949"/>
            <a:ext cx="1842000" cy="1815300"/>
          </a:xfrm>
          <a:prstGeom prst="ellipse">
            <a:avLst/>
          </a:prstGeom>
          <a:noFill/>
          <a:ln cap="flat" cmpd="sng" w="19050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16701" l="6092" r="10678" t="27423"/>
          <a:stretch/>
        </p:blipFill>
        <p:spPr>
          <a:xfrm>
            <a:off x="311826" y="1310787"/>
            <a:ext cx="1896000" cy="1891800"/>
          </a:xfrm>
          <a:prstGeom prst="ellipse">
            <a:avLst/>
          </a:prstGeom>
          <a:noFill/>
          <a:ln cap="flat" cmpd="sng" w="19050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34322" l="0" r="0" t="0"/>
          <a:stretch/>
        </p:blipFill>
        <p:spPr>
          <a:xfrm>
            <a:off x="7182900" y="1367051"/>
            <a:ext cx="1842000" cy="1815300"/>
          </a:xfrm>
          <a:prstGeom prst="ellipse">
            <a:avLst/>
          </a:prstGeom>
          <a:noFill/>
          <a:ln cap="flat" cmpd="sng" w="19050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6">
            <a:alphaModFix/>
          </a:blip>
          <a:srcRect b="25851" l="0" r="0" t="17924"/>
          <a:stretch/>
        </p:blipFill>
        <p:spPr>
          <a:xfrm>
            <a:off x="2545525" y="1328800"/>
            <a:ext cx="1999800" cy="1891800"/>
          </a:xfrm>
          <a:prstGeom prst="ellipse">
            <a:avLst/>
          </a:prstGeom>
          <a:noFill/>
          <a:ln cap="flat" cmpd="sng" w="19050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idx="4294967295"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Key Takeaways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3" name="Google Shape;403;p47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4" name="Google Shape;404;p47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32293" l="0" r="0" t="17130"/>
          <a:stretch/>
        </p:blipFill>
        <p:spPr>
          <a:xfrm>
            <a:off x="4402398" y="1033275"/>
            <a:ext cx="4550675" cy="1726175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47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…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Key Takeaways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5930425" y="4662450"/>
            <a:ext cx="17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Next Steps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10" name="Google Shape;410;p47"/>
          <p:cNvGrpSpPr/>
          <p:nvPr/>
        </p:nvGrpSpPr>
        <p:grpSpPr>
          <a:xfrm>
            <a:off x="311564" y="994394"/>
            <a:ext cx="3986533" cy="1324047"/>
            <a:chOff x="4608263" y="1766737"/>
            <a:chExt cx="4371678" cy="953100"/>
          </a:xfrm>
        </p:grpSpPr>
        <p:sp>
          <p:nvSpPr>
            <p:cNvPr id="411" name="Google Shape;411;p47"/>
            <p:cNvSpPr/>
            <p:nvPr/>
          </p:nvSpPr>
          <p:spPr>
            <a:xfrm>
              <a:off x="4847141" y="1770663"/>
              <a:ext cx="4132800" cy="9474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 rot="-5402164">
              <a:off x="4336313" y="2038987"/>
              <a:ext cx="953100" cy="4086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Time Series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13" name="Google Shape;413;p47"/>
            <p:cNvSpPr txBox="1"/>
            <p:nvPr/>
          </p:nvSpPr>
          <p:spPr>
            <a:xfrm>
              <a:off x="4982300" y="1795499"/>
              <a:ext cx="39903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b="1" lang="en" sz="1200">
                  <a:solidFill>
                    <a:srgbClr val="E92A35"/>
                  </a:solidFill>
                  <a:latin typeface="Lora"/>
                  <a:ea typeface="Lora"/>
                  <a:cs typeface="Lora"/>
                  <a:sym typeface="Lora"/>
                </a:rPr>
                <a:t>General Volume Prediction: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Attempted to train LSTM to predict email volume (unsuccessful)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Granger Causality:</a:t>
              </a:r>
              <a:r>
                <a:rPr lang="en" sz="1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 Discovered </a:t>
              </a:r>
              <a:r>
                <a:rPr lang="en" sz="12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Vince Kaminski’s volume of emails is useful in predicting Kay Mann’s</a:t>
              </a:r>
              <a:endParaRPr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14" name="Google Shape;414;p47"/>
          <p:cNvGrpSpPr/>
          <p:nvPr/>
        </p:nvGrpSpPr>
        <p:grpSpPr>
          <a:xfrm>
            <a:off x="311604" y="2427722"/>
            <a:ext cx="3986535" cy="907828"/>
            <a:chOff x="4608261" y="1766729"/>
            <a:chExt cx="4371681" cy="953100"/>
          </a:xfrm>
        </p:grpSpPr>
        <p:sp>
          <p:nvSpPr>
            <p:cNvPr id="415" name="Google Shape;415;p47"/>
            <p:cNvSpPr/>
            <p:nvPr/>
          </p:nvSpPr>
          <p:spPr>
            <a:xfrm>
              <a:off x="4847141" y="1770663"/>
              <a:ext cx="4132800" cy="9474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 rot="-5402164">
              <a:off x="4338111" y="2037179"/>
              <a:ext cx="953100" cy="412200"/>
            </a:xfrm>
            <a:prstGeom prst="rect">
              <a:avLst/>
            </a:prstGeom>
            <a:solidFill>
              <a:srgbClr val="0083C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NLP</a:t>
              </a:r>
              <a:endParaRPr b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17" name="Google Shape;417;p47"/>
            <p:cNvSpPr txBox="1"/>
            <p:nvPr/>
          </p:nvSpPr>
          <p:spPr>
            <a:xfrm>
              <a:off x="4982300" y="1795499"/>
              <a:ext cx="39903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ora"/>
                <a:buChar char="●"/>
              </a:pPr>
              <a:r>
                <a:rPr b="1" lang="en" sz="1200">
                  <a:solidFill>
                    <a:srgbClr val="09AC67"/>
                  </a:solidFill>
                  <a:latin typeface="Lora"/>
                  <a:ea typeface="Lora"/>
                  <a:cs typeface="Lora"/>
                  <a:sym typeface="Lora"/>
                </a:rPr>
                <a:t>Role Identification:</a:t>
              </a:r>
              <a:r>
                <a:rPr lang="en" sz="12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Discovered important people in the finance and HR departments</a:t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1200"/>
                <a:buFont typeface="Lora"/>
                <a:buChar char="●"/>
              </a:pPr>
              <a:r>
                <a:rPr b="1" lang="en" sz="1200">
                  <a:solidFill>
                    <a:srgbClr val="E92A35"/>
                  </a:solidFill>
                  <a:latin typeface="Lora"/>
                  <a:ea typeface="Lora"/>
                  <a:cs typeface="Lora"/>
                  <a:sym typeface="Lora"/>
                </a:rPr>
                <a:t>Sentiment Analysis:</a:t>
              </a:r>
              <a:r>
                <a:rPr lang="en" sz="1200">
                  <a:solidFill>
                    <a:srgbClr val="111111"/>
                  </a:solidFill>
                  <a:latin typeface="Lora"/>
                  <a:ea typeface="Lora"/>
                  <a:cs typeface="Lora"/>
                  <a:sym typeface="Lora"/>
                </a:rPr>
                <a:t> Sentiment among C-Suite employees decreased in 2001</a:t>
              </a:r>
              <a:endParaRPr sz="1200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418" name="Google Shape;418;p47"/>
          <p:cNvSpPr/>
          <p:nvPr/>
        </p:nvSpPr>
        <p:spPr>
          <a:xfrm>
            <a:off x="688100" y="3453450"/>
            <a:ext cx="6202500" cy="980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 rot="-5404133">
            <a:off x="6553" y="3754985"/>
            <a:ext cx="986555" cy="375375"/>
          </a:xfrm>
          <a:prstGeom prst="rect">
            <a:avLst/>
          </a:prstGeom>
          <a:solidFill>
            <a:srgbClr val="0083C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Network</a:t>
            </a:r>
            <a:endParaRPr b="1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688100" y="3527325"/>
            <a:ext cx="6202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Discovered </a:t>
            </a:r>
            <a:r>
              <a:rPr b="1" lang="en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five distinct communities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(among network of people involving the top 20 senders/receivers)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Identified </a:t>
            </a:r>
            <a:r>
              <a:rPr b="1" lang="en" sz="12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Steven Kean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as a very important player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Potentially found a </a:t>
            </a:r>
            <a:r>
              <a:rPr b="1" lang="en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hidden inner circle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among the most important employees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5043600" y="2799425"/>
            <a:ext cx="3909300" cy="6501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Interesting Insight: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As the ENRON scandal heated up, email volume increased and overall email sentiment score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decreased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200"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388" y="28180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7"/>
          <p:cNvPicPr preferRelativeResize="0"/>
          <p:nvPr/>
        </p:nvPicPr>
        <p:blipFill rotWithShape="1">
          <a:blip r:embed="rId5">
            <a:alphaModFix/>
          </a:blip>
          <a:srcRect b="35964" l="20993" r="43723" t="36368"/>
          <a:stretch/>
        </p:blipFill>
        <p:spPr>
          <a:xfrm>
            <a:off x="6995410" y="3489500"/>
            <a:ext cx="1957664" cy="944649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idx="4294967295"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Next Steps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9" name="Google Shape;429;p48"/>
          <p:cNvCxnSpPr/>
          <p:nvPr/>
        </p:nvCxnSpPr>
        <p:spPr>
          <a:xfrm>
            <a:off x="-4650" y="4549166"/>
            <a:ext cx="9153300" cy="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48"/>
          <p:cNvCxnSpPr/>
          <p:nvPr/>
        </p:nvCxnSpPr>
        <p:spPr>
          <a:xfrm>
            <a:off x="-12700" y="901553"/>
            <a:ext cx="9171300" cy="9900"/>
          </a:xfrm>
          <a:prstGeom prst="straightConnector1">
            <a:avLst/>
          </a:prstGeom>
          <a:noFill/>
          <a:ln cap="flat" cmpd="sng" w="19050">
            <a:solidFill>
              <a:srgbClr val="2D9C5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48"/>
          <p:cNvSpPr txBox="1"/>
          <p:nvPr/>
        </p:nvSpPr>
        <p:spPr>
          <a:xfrm>
            <a:off x="217921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Problem &amp; EDA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1972725" y="466245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…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4221473" y="4662438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EA0C0"/>
                </a:solidFill>
                <a:latin typeface="Lora"/>
                <a:ea typeface="Lora"/>
                <a:cs typeface="Lora"/>
                <a:sym typeface="Lora"/>
              </a:rPr>
              <a:t>Key Takeaways</a:t>
            </a:r>
            <a:endParaRPr b="1">
              <a:solidFill>
                <a:srgbClr val="7EA0C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5930425" y="4662450"/>
            <a:ext cx="17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Next Steps</a:t>
            </a:r>
            <a:endParaRPr b="1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0" y="1344806"/>
            <a:ext cx="89799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861300" y="1072096"/>
            <a:ext cx="1186800" cy="121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346550" y="2392288"/>
            <a:ext cx="22860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Perform </a:t>
            </a:r>
            <a:r>
              <a:rPr b="1" lang="en" sz="15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deeper NLP analysis on key players in the network</a:t>
            </a: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attempt to identify possible nefarious activity within the contents of their emails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275" y="1202600"/>
            <a:ext cx="857075" cy="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3978600" y="1024096"/>
            <a:ext cx="1186800" cy="121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E92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7061050" y="1024096"/>
            <a:ext cx="1186800" cy="1214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83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3429000" y="2443438"/>
            <a:ext cx="22860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 more powerful predictive machine learning models to try to </a:t>
            </a:r>
            <a:r>
              <a:rPr b="1" lang="en" sz="15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predict ENRON’s stock price based on email content and volume</a:t>
            </a:r>
            <a:endParaRPr b="1" sz="1500">
              <a:solidFill>
                <a:srgbClr val="E92A35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350" y="1155531"/>
            <a:ext cx="873300" cy="8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/>
        </p:nvSpPr>
        <p:spPr>
          <a:xfrm>
            <a:off x="6511450" y="2443438"/>
            <a:ext cx="22860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Conduct more comprehensive overall network analysis, and take a closer look at the </a:t>
            </a:r>
            <a:r>
              <a:rPr b="1" lang="en" sz="15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potential inner circle of employees</a:t>
            </a:r>
            <a:endParaRPr b="1" sz="15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850" y="1133550"/>
            <a:ext cx="995200" cy="9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49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9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451" name="Google Shape;451;p49"/>
          <p:cNvSpPr txBox="1"/>
          <p:nvPr>
            <p:ph idx="4294967295" type="title"/>
          </p:nvPr>
        </p:nvSpPr>
        <p:spPr>
          <a:xfrm>
            <a:off x="3026088" y="2188200"/>
            <a:ext cx="32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Thank You!</a:t>
            </a:r>
            <a:endParaRPr sz="31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1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1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127" name="Google Shape;127;p21"/>
          <p:cNvSpPr txBox="1"/>
          <p:nvPr>
            <p:ph idx="4294967295" type="title"/>
          </p:nvPr>
        </p:nvSpPr>
        <p:spPr>
          <a:xfrm>
            <a:off x="3026100" y="2188050"/>
            <a:ext cx="3295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Problem Scope</a:t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133" name="Google Shape;133;p22"/>
          <p:cNvCxnSpPr/>
          <p:nvPr/>
        </p:nvCxnSpPr>
        <p:spPr>
          <a:xfrm>
            <a:off x="0" y="1787467"/>
            <a:ext cx="9095700" cy="900"/>
          </a:xfrm>
          <a:prstGeom prst="straightConnector1">
            <a:avLst/>
          </a:prstGeom>
          <a:noFill/>
          <a:ln cap="flat" cmpd="sng" w="25400">
            <a:solidFill>
              <a:srgbClr val="2D9C5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4" name="Google Shape;134;p22"/>
          <p:cNvCxnSpPr/>
          <p:nvPr/>
        </p:nvCxnSpPr>
        <p:spPr>
          <a:xfrm>
            <a:off x="48274" y="2725237"/>
            <a:ext cx="9095700" cy="900"/>
          </a:xfrm>
          <a:prstGeom prst="straightConnector1">
            <a:avLst/>
          </a:prstGeom>
          <a:noFill/>
          <a:ln cap="flat" cmpd="sng" w="25400">
            <a:solidFill>
              <a:srgbClr val="2D9C5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5" name="Google Shape;135;p22"/>
          <p:cNvCxnSpPr/>
          <p:nvPr/>
        </p:nvCxnSpPr>
        <p:spPr>
          <a:xfrm>
            <a:off x="48274" y="3663006"/>
            <a:ext cx="9095700" cy="900"/>
          </a:xfrm>
          <a:prstGeom prst="straightConnector1">
            <a:avLst/>
          </a:prstGeom>
          <a:noFill/>
          <a:ln cap="flat" cmpd="sng" w="25400">
            <a:solidFill>
              <a:srgbClr val="2D9C5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" name="Google Shape;136;p22"/>
          <p:cNvSpPr txBox="1"/>
          <p:nvPr/>
        </p:nvSpPr>
        <p:spPr>
          <a:xfrm>
            <a:off x="3066964" y="1048714"/>
            <a:ext cx="56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3299180" y="3000239"/>
            <a:ext cx="53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2810668" y="3850658"/>
            <a:ext cx="273900" cy="506400"/>
          </a:xfrm>
          <a:prstGeom prst="chevron">
            <a:avLst>
              <a:gd fmla="val 50000" name="adj"/>
            </a:avLst>
          </a:prstGeom>
          <a:solidFill>
            <a:srgbClr val="0083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23667"/>
              </a:solidFill>
              <a:highlight>
                <a:srgbClr val="09AC6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133362" y="3788633"/>
            <a:ext cx="146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Network Analysis</a:t>
            </a:r>
            <a:endParaRPr b="1" sz="16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362821" y="3819383"/>
            <a:ext cx="52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Identification of key players &amp; analysis of overall communication patterns in the ENRON network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810668" y="1090709"/>
            <a:ext cx="273900" cy="506400"/>
          </a:xfrm>
          <a:prstGeom prst="chevron">
            <a:avLst>
              <a:gd fmla="val 50000" name="adj"/>
            </a:avLst>
          </a:prstGeom>
          <a:solidFill>
            <a:srgbClr val="0083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23667"/>
              </a:solidFill>
              <a:highlight>
                <a:srgbClr val="E6913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129075" y="1005359"/>
            <a:ext cx="146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Problem Scope &amp; EDA</a:t>
            </a:r>
            <a:endParaRPr b="1" sz="16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309271" y="1036109"/>
            <a:ext cx="53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Dive deeper into problem scope &amp; perform exploratory data analysis on ENRON email dataset</a:t>
            </a:r>
            <a:endParaRPr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810668" y="1989909"/>
            <a:ext cx="273900" cy="506400"/>
          </a:xfrm>
          <a:prstGeom prst="chevron">
            <a:avLst>
              <a:gd fmla="val 50000" name="adj"/>
            </a:avLst>
          </a:prstGeom>
          <a:solidFill>
            <a:srgbClr val="0083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23667"/>
              </a:solidFill>
              <a:highlight>
                <a:srgbClr val="09AC67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039450" y="1918250"/>
            <a:ext cx="16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Time Series Analysis</a:t>
            </a:r>
            <a:endParaRPr b="1" sz="16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309271" y="1935309"/>
            <a:ext cx="53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Identification of trends in email activity &amp; attempts of different methods for predicting email volume</a:t>
            </a:r>
            <a:endParaRPr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2810668" y="2946515"/>
            <a:ext cx="273900" cy="506400"/>
          </a:xfrm>
          <a:prstGeom prst="chevron">
            <a:avLst>
              <a:gd fmla="val 50000" name="adj"/>
            </a:avLst>
          </a:prstGeom>
          <a:solidFill>
            <a:srgbClr val="0083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23667"/>
              </a:solidFill>
              <a:highlight>
                <a:srgbClr val="09AC67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947925" y="2984165"/>
            <a:ext cx="18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NLP Analysis</a:t>
            </a:r>
            <a:endParaRPr b="1" sz="16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309271" y="2891915"/>
            <a:ext cx="53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Key takeaways from sentiment </a:t>
            </a:r>
            <a:r>
              <a:rPr lang="en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analysis</a:t>
            </a:r>
            <a:r>
              <a:rPr lang="en">
                <a:solidFill>
                  <a:srgbClr val="111111"/>
                </a:solidFill>
                <a:latin typeface="Lora"/>
                <a:ea typeface="Lora"/>
                <a:cs typeface="Lora"/>
                <a:sym typeface="Lora"/>
              </a:rPr>
              <a:t> and keyword analysis of email contents</a:t>
            </a:r>
            <a:endParaRPr>
              <a:solidFill>
                <a:srgbClr val="11111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48" y="2897385"/>
            <a:ext cx="594360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24" y="3830001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725" y="1949000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375" y="1006400"/>
            <a:ext cx="677100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Scope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239225" y="1920143"/>
            <a:ext cx="8679600" cy="8553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83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583750" y="1792493"/>
            <a:ext cx="1782600" cy="234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Initial Situation</a:t>
            </a:r>
            <a:endParaRPr b="1" i="0" u="none" cap="none" strike="noStrike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239225" y="2959750"/>
            <a:ext cx="4264200" cy="14532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83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475747" y="2831955"/>
            <a:ext cx="1877700" cy="234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Success Criteria</a:t>
            </a:r>
            <a:endParaRPr b="1" i="0" u="none" cap="none" strike="noStrike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11700" y="3135975"/>
            <a:ext cx="410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1" lang="en" sz="1200">
                <a:solidFill>
                  <a:srgbClr val="2D9C5C"/>
                </a:solidFill>
                <a:latin typeface="Lora"/>
                <a:ea typeface="Lora"/>
                <a:cs typeface="Lora"/>
                <a:sym typeface="Lora"/>
              </a:rPr>
              <a:t>New insights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into what may have led to the collapse of ENRON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●"/>
            </a:pPr>
            <a:r>
              <a:rPr b="1" lang="en" sz="1200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Predictions of email volume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based on historical data (using LSTM)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Identification of </a:t>
            </a:r>
            <a:r>
              <a:rPr b="1" lang="en" sz="1200">
                <a:solidFill>
                  <a:srgbClr val="2D9C5C"/>
                </a:solidFill>
                <a:latin typeface="Lora"/>
                <a:ea typeface="Lora"/>
                <a:cs typeface="Lora"/>
                <a:sym typeface="Lora"/>
              </a:rPr>
              <a:t>key players and communities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at ENRON via network analysis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225300" y="1007275"/>
            <a:ext cx="8693400" cy="72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311700" y="983525"/>
            <a:ext cx="848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Key Question:</a:t>
            </a:r>
            <a:r>
              <a:rPr b="1" lang="en" sz="1500">
                <a:solidFill>
                  <a:srgbClr val="351C75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Can we utilize a dataset containing 500,000 emails sent by employees of the ENRON Corporation to try to understand the relationship between the employees and hypothesize the reasons for the Collapse of ENRON Corp.?</a:t>
            </a:r>
            <a:endParaRPr sz="12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361098" y="2069474"/>
            <a:ext cx="32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have a dataset of</a:t>
            </a:r>
            <a:r>
              <a:rPr lang="en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100">
                <a:solidFill>
                  <a:srgbClr val="2D9C5C"/>
                </a:solidFill>
                <a:latin typeface="Lora"/>
                <a:ea typeface="Lora"/>
                <a:cs typeface="Lora"/>
                <a:sym typeface="Lora"/>
              </a:rPr>
              <a:t>500,000 emails</a:t>
            </a:r>
            <a:r>
              <a:rPr lang="en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between employees of ENRON Corp in the period leading up to the collapse</a:t>
            </a:r>
            <a:endParaRPr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75" y="2083031"/>
            <a:ext cx="594360" cy="594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4658825" y="2959750"/>
            <a:ext cx="4264200" cy="1453200"/>
          </a:xfrm>
          <a:prstGeom prst="rect">
            <a:avLst/>
          </a:prstGeom>
          <a:noFill/>
          <a:ln cap="flat" cmpd="sng" w="9525">
            <a:solidFill>
              <a:srgbClr val="008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rgbClr val="0083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5143150" y="2831950"/>
            <a:ext cx="1382100" cy="234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Constraints</a:t>
            </a:r>
            <a:endParaRPr b="1" i="0" u="none" cap="none" strike="noStrike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712675" y="3187450"/>
            <a:ext cx="416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Data 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constraint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: </a:t>
            </a:r>
            <a:r>
              <a:rPr b="1" lang="en" sz="12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messy or weak data</a:t>
            </a:r>
            <a:r>
              <a:rPr lang="en" sz="1200">
                <a:latin typeface="Lora"/>
                <a:ea typeface="Lora"/>
                <a:cs typeface="Lora"/>
                <a:sym typeface="Lora"/>
              </a:rPr>
              <a:t> collection could lead to problems during analysis 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ora"/>
              <a:buChar char="●"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Lack of insight into ENRON’s organizational structure or real timeline of events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2A35"/>
              </a:buClr>
              <a:buSzPts val="1200"/>
              <a:buFont typeface="Lora"/>
              <a:buChar char="●"/>
            </a:pPr>
            <a:r>
              <a:rPr b="1" lang="en" sz="1200">
                <a:solidFill>
                  <a:srgbClr val="E92A35"/>
                </a:solidFill>
                <a:latin typeface="Lora"/>
                <a:ea typeface="Lora"/>
                <a:cs typeface="Lora"/>
                <a:sym typeface="Lora"/>
              </a:rPr>
              <a:t>Computational limitations</a:t>
            </a:r>
            <a:endParaRPr b="1" sz="1200">
              <a:solidFill>
                <a:srgbClr val="E92A3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1255925" y="2064038"/>
            <a:ext cx="332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>
                <a:latin typeface="Lora"/>
                <a:ea typeface="Lora"/>
                <a:cs typeface="Lora"/>
                <a:sym typeface="Lora"/>
              </a:rPr>
              <a:t>ENRON </a:t>
            </a:r>
            <a:r>
              <a:rPr b="1" lang="en" sz="1100">
                <a:solidFill>
                  <a:srgbClr val="2D9C5C"/>
                </a:solidFill>
                <a:latin typeface="Lora"/>
                <a:ea typeface="Lora"/>
                <a:cs typeface="Lora"/>
                <a:sym typeface="Lora"/>
              </a:rPr>
              <a:t>declared bankruptcy in December of 2001</a:t>
            </a:r>
            <a:r>
              <a:rPr lang="en" sz="1100">
                <a:latin typeface="Lora"/>
                <a:ea typeface="Lora"/>
                <a:cs typeface="Lora"/>
                <a:sym typeface="Lora"/>
              </a:rPr>
              <a:t>, but trouble had been brewing much longer</a:t>
            </a:r>
            <a:endParaRPr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425" y="2075662"/>
            <a:ext cx="634801" cy="6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4"/>
          <p:cNvCxnSpPr/>
          <p:nvPr/>
        </p:nvCxnSpPr>
        <p:spPr>
          <a:xfrm flipH="1" rot="10800000">
            <a:off x="-53112" y="2586750"/>
            <a:ext cx="2926800" cy="63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/>
          <p:nvPr/>
        </p:nvCxnSpPr>
        <p:spPr>
          <a:xfrm flipH="1" rot="10800000">
            <a:off x="6474313" y="1920150"/>
            <a:ext cx="2722800" cy="57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D9C5C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>
            <p:ph idx="4294967295" type="title"/>
          </p:nvPr>
        </p:nvSpPr>
        <p:spPr>
          <a:xfrm>
            <a:off x="3026113" y="2054100"/>
            <a:ext cx="3295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rgbClr val="0083C6"/>
                </a:solidFill>
                <a:latin typeface="Lora"/>
                <a:ea typeface="Lora"/>
                <a:cs typeface="Lora"/>
                <a:sym typeface="Lora"/>
              </a:rPr>
              <a:t>Exploratory Data Analysis</a:t>
            </a:r>
            <a:endParaRPr sz="3100">
              <a:solidFill>
                <a:srgbClr val="0083C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 of Emails Sent Over Time</a:t>
            </a:r>
            <a:endParaRPr/>
          </a:p>
        </p:txBody>
      </p:sp>
      <p:graphicFrame>
        <p:nvGraphicFramePr>
          <p:cNvPr id="185" name="Google Shape;185;p25"/>
          <p:cNvGraphicFramePr/>
          <p:nvPr/>
        </p:nvGraphicFramePr>
        <p:xfrm>
          <a:off x="5139033" y="9664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{CB5331D6-4587-4458-BB22-82CE873D8A2C}</a:tableStyleId>
              </a:tblPr>
              <a:tblGrid>
                <a:gridCol w="546175"/>
                <a:gridCol w="982025"/>
              </a:tblGrid>
              <a:tr h="24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Year</a:t>
                      </a:r>
                      <a:endParaRPr sz="13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Count</a:t>
                      </a:r>
                      <a:endParaRPr sz="13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chemeClr val="accent1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272964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196100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35974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1999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11144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09AC67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1980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522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1997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437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1998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177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/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70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2044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2020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2012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1986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2007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2005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2024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  <a:tr h="200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2043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8050" marB="0" marR="8050" marL="8050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" y="966450"/>
            <a:ext cx="4522762" cy="3452724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5"/>
          <p:cNvSpPr/>
          <p:nvPr/>
        </p:nvSpPr>
        <p:spPr>
          <a:xfrm>
            <a:off x="6772025" y="2813775"/>
            <a:ext cx="1972500" cy="156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Messy Data</a:t>
            </a:r>
            <a:endParaRPr>
              <a:solidFill>
                <a:srgbClr val="E0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6772025" y="1070975"/>
            <a:ext cx="1972500" cy="94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AC67"/>
                </a:solidFill>
                <a:latin typeface="Lora"/>
                <a:ea typeface="Lora"/>
                <a:cs typeface="Lora"/>
                <a:sym typeface="Lora"/>
              </a:rPr>
              <a:t>Crucial Time Period</a:t>
            </a:r>
            <a:endParaRPr>
              <a:solidFill>
                <a:srgbClr val="09AC67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772025" y="2111575"/>
            <a:ext cx="1972500" cy="601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Noise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168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Content Sent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5" y="1046263"/>
            <a:ext cx="4303450" cy="3281202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5725"/>
            <a:ext cx="4402475" cy="3362290"/>
          </a:xfrm>
          <a:prstGeom prst="rect">
            <a:avLst/>
          </a:prstGeom>
          <a:noFill/>
          <a:ln cap="flat" cmpd="sng" w="9525">
            <a:solidFill>
              <a:srgbClr val="09AC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